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Play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ack Ch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Play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13T08:55:52.980">
    <p:pos x="2950" y="1574"/>
    <p:text>x, y, w, h, score, object-category, truncation, occlusion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116c0e937d409d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4116c0e937d409d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3fb0b0737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3fb0b07372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f9db0ef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3f9db0efa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3fb0b073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3fb0b0737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fb0b0737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3fb0b07372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fb0b0737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3fb0b0737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fb0b0737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3fb0b07372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fb0b0737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3fb0b07372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3fb0b0737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3fb0b07372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f58b642f130ea8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74f58b642f130ea8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0" name="Google Shape;140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1" name="Google Shape;14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8" name="Google Shape;14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mdpi.com/2076-3417/13/18/10397#" TargetMode="External"/><Relationship Id="rId4" Type="http://schemas.openxmlformats.org/officeDocument/2006/relationships/hyperlink" Target="https://cvgl.stanford.edu/projects/uav_data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aiskyeye.com/evaluate/object-detection-2022/" TargetMode="External"/><Relationship Id="rId4" Type="http://schemas.openxmlformats.org/officeDocument/2006/relationships/hyperlink" Target="http://aiskyeye.com/evaluate/object-detection-2022/" TargetMode="External"/><Relationship Id="rId5" Type="http://schemas.openxmlformats.org/officeDocument/2006/relationships/hyperlink" Target="https://github.com/VisDrone/VisDrone-Dataset?tab=readme-ov-fi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2357088" y="189855"/>
            <a:ext cx="4638300" cy="4638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2343636" y="189855"/>
            <a:ext cx="4638300" cy="4638300"/>
          </a:xfrm>
          <a:prstGeom prst="ellipse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2252792" y="102394"/>
            <a:ext cx="4638300" cy="46383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 txBox="1"/>
          <p:nvPr>
            <p:ph type="ctrTitle"/>
          </p:nvPr>
        </p:nvSpPr>
        <p:spPr>
          <a:xfrm>
            <a:off x="2711125" y="1886850"/>
            <a:ext cx="3903300" cy="22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Play"/>
              <a:buNone/>
            </a:pPr>
            <a:r>
              <a:rPr b="1" lang="en" sz="3000">
                <a:solidFill>
                  <a:schemeClr val="lt1"/>
                </a:solidFill>
              </a:rPr>
              <a:t>Computer Vision Crusaders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Play"/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Play"/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</a:rPr>
              <a:t>Object Classification in Urban Aerial Drone Footage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7692206" y="731983"/>
            <a:ext cx="310752" cy="310752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7692206" y="731983"/>
            <a:ext cx="310752" cy="310752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26"/>
          <p:cNvGrpSpPr/>
          <p:nvPr/>
        </p:nvGrpSpPr>
        <p:grpSpPr>
          <a:xfrm>
            <a:off x="210860" y="531426"/>
            <a:ext cx="1199122" cy="398470"/>
            <a:chOff x="2504802" y="1755501"/>
            <a:chExt cx="1598829" cy="531293"/>
          </a:xfrm>
        </p:grpSpPr>
        <p:sp>
          <p:nvSpPr>
            <p:cNvPr id="175" name="Google Shape;175;p26"/>
            <p:cNvSpPr/>
            <p:nvPr/>
          </p:nvSpPr>
          <p:spPr>
            <a:xfrm>
              <a:off x="2504802" y="2113855"/>
              <a:ext cx="1598614" cy="172939"/>
            </a:xfrm>
            <a:custGeom>
              <a:rect b="b" l="l" r="r" t="t"/>
              <a:pathLst>
                <a:path extrusionOk="0" h="172939" w="1598614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504802" y="1755501"/>
              <a:ext cx="1598829" cy="172724"/>
            </a:xfrm>
            <a:custGeom>
              <a:rect b="b" l="l" r="r" t="t"/>
              <a:pathLst>
                <a:path extrusionOk="0" h="172724" w="1598829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26"/>
          <p:cNvSpPr/>
          <p:nvPr/>
        </p:nvSpPr>
        <p:spPr>
          <a:xfrm>
            <a:off x="1289865" y="3177080"/>
            <a:ext cx="383100" cy="3831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1289865" y="3177080"/>
            <a:ext cx="383100" cy="383100"/>
          </a:xfrm>
          <a:prstGeom prst="ellipse">
            <a:avLst/>
          </a:pr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6"/>
          <p:cNvGrpSpPr/>
          <p:nvPr/>
        </p:nvGrpSpPr>
        <p:grpSpPr>
          <a:xfrm>
            <a:off x="7418910" y="3070224"/>
            <a:ext cx="1396153" cy="1396278"/>
            <a:chOff x="5734053" y="3067000"/>
            <a:chExt cx="724484" cy="724549"/>
          </a:xfrm>
        </p:grpSpPr>
        <p:sp>
          <p:nvSpPr>
            <p:cNvPr id="180" name="Google Shape;180;p26"/>
            <p:cNvSpPr/>
            <p:nvPr/>
          </p:nvSpPr>
          <p:spPr>
            <a:xfrm>
              <a:off x="5734055" y="3067000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793300" y="306700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852450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911695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970846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030092" y="306700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6089242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5734055" y="3126244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5793300" y="3126242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852450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5911695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970846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6030091" y="312624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6089242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734055" y="3185393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93300" y="3185393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852450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5911695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5970846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030092" y="3185393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089242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5734055" y="3244637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5793300" y="3244635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852450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5911695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5970846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030091" y="3244637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089242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5734055" y="3303786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5793300" y="3303786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5852450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5911695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5970846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030091" y="3303786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089242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734055" y="3363031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5793300" y="3363029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5852450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5911695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5970846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6030091" y="3363031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6089242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5734055" y="3422181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5793300" y="342218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852450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5911695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970846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030091" y="342218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089242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148487" y="306700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6207638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6266883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6326033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6385279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6444429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6148487" y="3126241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6207638" y="312624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6266883" y="312624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6326033" y="312624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6385279" y="312624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6444429" y="3126242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6148487" y="318539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6207638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6266883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6326033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6385279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6444429" y="3185391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6148487" y="3244634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6207638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6266883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6326033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6385279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6444429" y="324463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6148487" y="3303786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6207638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6266883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6326033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6385279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6444429" y="330378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6148487" y="3363028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6207638" y="336302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6266883" y="336302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326033" y="336302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385279" y="3363027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444429" y="336302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148487" y="3422179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207638" y="342217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66883" y="342217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326033" y="342217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6385279" y="342218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444429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734055" y="3481330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793300" y="348133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5852450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911695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970846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030092" y="348133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089242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734055" y="3540575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5793300" y="3540575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852450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911695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5970846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030092" y="3540575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6089242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5734055" y="3599725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5793300" y="35997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5852450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5911695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5970846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030091" y="35997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089242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5734053" y="3658968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5793299" y="365896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5852449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5911695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5970845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6030090" y="365896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6089242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734055" y="3718118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5793300" y="371811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5852450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5911696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5970846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6030091" y="371811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6089242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5734057" y="3777362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5793301" y="3777362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852453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911701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5970854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6030102" y="3777362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6089250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6148495" y="348133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6207646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6266891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6326042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6385288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6444437" y="348132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6148495" y="354057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6207646" y="35405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6266891" y="354058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6326042" y="354058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6385288" y="35405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6444437" y="3540588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148495" y="3599737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6207646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6266891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326042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6385288" y="359973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444437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6148495" y="365898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6207646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6266891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6326042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6385288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6444441" y="365897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6148499" y="371813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6207650" y="37181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266895" y="37181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6326045" y="37181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6385292" y="371812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6444440" y="371813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6148495" y="3777375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6207650" y="377737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6266896" y="377737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6326055" y="377735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6385314" y="377745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6444424" y="377742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5"/>
          <p:cNvSpPr/>
          <p:nvPr/>
        </p:nvSpPr>
        <p:spPr>
          <a:xfrm>
            <a:off x="585607" y="890483"/>
            <a:ext cx="38172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5"/>
          <p:cNvSpPr/>
          <p:nvPr/>
        </p:nvSpPr>
        <p:spPr>
          <a:xfrm>
            <a:off x="588976" y="884193"/>
            <a:ext cx="38172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557840" y="848135"/>
            <a:ext cx="3779700" cy="3329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35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559" name="Google Shape;559;p35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35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5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35"/>
          <p:cNvGrpSpPr/>
          <p:nvPr/>
        </p:nvGrpSpPr>
        <p:grpSpPr>
          <a:xfrm>
            <a:off x="4149529" y="3891589"/>
            <a:ext cx="807592" cy="807594"/>
            <a:chOff x="5829300" y="3162300"/>
            <a:chExt cx="532256" cy="532257"/>
          </a:xfrm>
        </p:grpSpPr>
        <p:sp>
          <p:nvSpPr>
            <p:cNvPr id="564" name="Google Shape;564;p35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7" name="Google Shape;577;p35"/>
          <p:cNvSpPr txBox="1"/>
          <p:nvPr>
            <p:ph type="title"/>
          </p:nvPr>
        </p:nvSpPr>
        <p:spPr>
          <a:xfrm>
            <a:off x="628650" y="1043714"/>
            <a:ext cx="3678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Next Steps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8" name="Google Shape;578;p35"/>
          <p:cNvSpPr txBox="1"/>
          <p:nvPr>
            <p:ph idx="1" type="body"/>
          </p:nvPr>
        </p:nvSpPr>
        <p:spPr>
          <a:xfrm>
            <a:off x="4572000" y="848125"/>
            <a:ext cx="4297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AutoNum type="arabicParenR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Choosing the right model for specific object detection task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YOLO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R-CNN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Zero Shot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AutoNum type="arabicParenR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Customize 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Loader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prep images for chosen 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585600" y="890425"/>
            <a:ext cx="2716200" cy="329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588975" y="884200"/>
            <a:ext cx="2833200" cy="3293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557850" y="914425"/>
            <a:ext cx="2833200" cy="33378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27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358" name="Google Shape;358;p27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27"/>
          <p:cNvSpPr/>
          <p:nvPr/>
        </p:nvSpPr>
        <p:spPr>
          <a:xfrm>
            <a:off x="2994502" y="542420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2994502" y="542420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27"/>
          <p:cNvGrpSpPr/>
          <p:nvPr/>
        </p:nvGrpSpPr>
        <p:grpSpPr>
          <a:xfrm>
            <a:off x="2994504" y="3837039"/>
            <a:ext cx="807592" cy="807594"/>
            <a:chOff x="5829300" y="3162300"/>
            <a:chExt cx="532256" cy="532257"/>
          </a:xfrm>
        </p:grpSpPr>
        <p:sp>
          <p:nvSpPr>
            <p:cNvPr id="363" name="Google Shape;363;p27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27"/>
          <p:cNvSpPr txBox="1"/>
          <p:nvPr>
            <p:ph idx="1" type="body"/>
          </p:nvPr>
        </p:nvSpPr>
        <p:spPr>
          <a:xfrm>
            <a:off x="3802103" y="1043735"/>
            <a:ext cx="3731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Wildlife Detection With Drones</a:t>
            </a:r>
            <a:endParaRPr sz="180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 of different wildlife in various habitats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SE-YOLO model: Effective for classifying small targets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Stanford Drone Dataset</a:t>
            </a:r>
            <a:endParaRPr sz="180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 data of bikers, pedestrians, cars, etc…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Goal: Target trajectory forecasting - Predict social etiquettes and common sense behavior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27"/>
          <p:cNvSpPr txBox="1"/>
          <p:nvPr>
            <p:ph type="title"/>
          </p:nvPr>
        </p:nvSpPr>
        <p:spPr>
          <a:xfrm>
            <a:off x="628650" y="1043725"/>
            <a:ext cx="2793600" cy="30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Previous Solutions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37385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41135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Wildlife Detection With Drones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5" name="Google Shape;3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603" y="660719"/>
            <a:ext cx="3678901" cy="279770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8"/>
          <p:cNvSpPr/>
          <p:nvPr/>
        </p:nvSpPr>
        <p:spPr>
          <a:xfrm>
            <a:off x="462870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466620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Stanford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Drone Project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8" name="Google Shape;388;p28" title="Screenshot 2025-03-13 at 9.19.3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08" y="660726"/>
            <a:ext cx="3618679" cy="27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585602" y="890475"/>
            <a:ext cx="27129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9"/>
          <p:cNvSpPr/>
          <p:nvPr/>
        </p:nvSpPr>
        <p:spPr>
          <a:xfrm>
            <a:off x="588975" y="884200"/>
            <a:ext cx="27129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557847" y="848125"/>
            <a:ext cx="2796300" cy="3362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29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398" name="Google Shape;398;p29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p29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9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29"/>
          <p:cNvGrpSpPr/>
          <p:nvPr/>
        </p:nvGrpSpPr>
        <p:grpSpPr>
          <a:xfrm>
            <a:off x="8050729" y="4210814"/>
            <a:ext cx="807592" cy="807594"/>
            <a:chOff x="5829300" y="3162300"/>
            <a:chExt cx="532256" cy="532257"/>
          </a:xfrm>
        </p:grpSpPr>
        <p:sp>
          <p:nvSpPr>
            <p:cNvPr id="403" name="Google Shape;403;p29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29"/>
          <p:cNvSpPr txBox="1"/>
          <p:nvPr>
            <p:ph idx="1" type="body"/>
          </p:nvPr>
        </p:nvSpPr>
        <p:spPr>
          <a:xfrm>
            <a:off x="3576949" y="848125"/>
            <a:ext cx="5012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VisDrone</a:t>
            </a: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Challenge</a:t>
            </a:r>
            <a:endParaRPr sz="180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Annual challenge held by Tianjin University and has become a standard benchmark in drone-based object detection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year, datasets include footage from various Chinese urban and rural settings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2019 Challenge 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~300 videos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~260,000 frames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~10,000 images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29"/>
          <p:cNvSpPr txBox="1"/>
          <p:nvPr>
            <p:ph type="title"/>
          </p:nvPr>
        </p:nvSpPr>
        <p:spPr>
          <a:xfrm>
            <a:off x="628650" y="1043725"/>
            <a:ext cx="2613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Dataset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0"/>
          <p:cNvSpPr/>
          <p:nvPr/>
        </p:nvSpPr>
        <p:spPr>
          <a:xfrm>
            <a:off x="585602" y="890475"/>
            <a:ext cx="27129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0"/>
          <p:cNvSpPr/>
          <p:nvPr/>
        </p:nvSpPr>
        <p:spPr>
          <a:xfrm>
            <a:off x="588975" y="884200"/>
            <a:ext cx="27129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0"/>
          <p:cNvSpPr/>
          <p:nvPr/>
        </p:nvSpPr>
        <p:spPr>
          <a:xfrm>
            <a:off x="557847" y="848125"/>
            <a:ext cx="2796300" cy="3362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30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427" name="Google Shape;427;p30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30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30"/>
          <p:cNvGrpSpPr/>
          <p:nvPr/>
        </p:nvGrpSpPr>
        <p:grpSpPr>
          <a:xfrm>
            <a:off x="8050729" y="4210814"/>
            <a:ext cx="807592" cy="807594"/>
            <a:chOff x="5829300" y="3162300"/>
            <a:chExt cx="532256" cy="532257"/>
          </a:xfrm>
        </p:grpSpPr>
        <p:sp>
          <p:nvSpPr>
            <p:cNvPr id="432" name="Google Shape;432;p30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30"/>
          <p:cNvSpPr txBox="1"/>
          <p:nvPr>
            <p:ph idx="1" type="body"/>
          </p:nvPr>
        </p:nvSpPr>
        <p:spPr>
          <a:xfrm>
            <a:off x="3576949" y="330850"/>
            <a:ext cx="5012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Data subset (1000 images):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count_labels_in_image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annotations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accumulate_label_counts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dataset_annotations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30"/>
          <p:cNvSpPr txBox="1"/>
          <p:nvPr>
            <p:ph type="title"/>
          </p:nvPr>
        </p:nvSpPr>
        <p:spPr>
          <a:xfrm>
            <a:off x="308275" y="1043725"/>
            <a:ext cx="29343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 Exploration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47" name="Google Shape;4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250" y="1294025"/>
            <a:ext cx="4546150" cy="336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" name="Google Shape;453;p31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454" name="Google Shape;454;p31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31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1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p31"/>
          <p:cNvGrpSpPr/>
          <p:nvPr/>
        </p:nvGrpSpPr>
        <p:grpSpPr>
          <a:xfrm>
            <a:off x="8050729" y="4210814"/>
            <a:ext cx="807592" cy="807594"/>
            <a:chOff x="5829300" y="3162300"/>
            <a:chExt cx="532256" cy="532257"/>
          </a:xfrm>
        </p:grpSpPr>
        <p:sp>
          <p:nvSpPr>
            <p:cNvPr id="459" name="Google Shape;459;p31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31"/>
          <p:cNvSpPr txBox="1"/>
          <p:nvPr>
            <p:ph idx="1" type="body"/>
          </p:nvPr>
        </p:nvSpPr>
        <p:spPr>
          <a:xfrm>
            <a:off x="1956499" y="293500"/>
            <a:ext cx="5012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count_most_and_least_boxes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annotations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3" name="Google Shape;4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425" y="1953225"/>
            <a:ext cx="5362650" cy="3065175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pic>
        <p:nvPicPr>
          <p:cNvPr id="474" name="Google Shape;4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00" y="730646"/>
            <a:ext cx="5128549" cy="282625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1"/>
          <p:cNvSpPr txBox="1"/>
          <p:nvPr>
            <p:ph idx="1" type="body"/>
          </p:nvPr>
        </p:nvSpPr>
        <p:spPr>
          <a:xfrm>
            <a:off x="186525" y="3633275"/>
            <a:ext cx="32859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boxes: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Image: 51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Boxes: 902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31"/>
          <p:cNvSpPr txBox="1"/>
          <p:nvPr>
            <p:ph idx="1" type="body"/>
          </p:nvPr>
        </p:nvSpPr>
        <p:spPr>
          <a:xfrm>
            <a:off x="5740450" y="1068050"/>
            <a:ext cx="32859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Least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boxes: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Image: 134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Boxes: 1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2"/>
          <p:cNvSpPr/>
          <p:nvPr/>
        </p:nvSpPr>
        <p:spPr>
          <a:xfrm>
            <a:off x="585607" y="890483"/>
            <a:ext cx="38172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588976" y="884193"/>
            <a:ext cx="38172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2"/>
          <p:cNvSpPr/>
          <p:nvPr/>
        </p:nvSpPr>
        <p:spPr>
          <a:xfrm>
            <a:off x="557840" y="848135"/>
            <a:ext cx="3779700" cy="3329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32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486" name="Google Shape;486;p32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32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2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32"/>
          <p:cNvGrpSpPr/>
          <p:nvPr/>
        </p:nvGrpSpPr>
        <p:grpSpPr>
          <a:xfrm>
            <a:off x="4149529" y="3891589"/>
            <a:ext cx="807592" cy="807594"/>
            <a:chOff x="5829300" y="3162300"/>
            <a:chExt cx="532256" cy="532257"/>
          </a:xfrm>
        </p:grpSpPr>
        <p:sp>
          <p:nvSpPr>
            <p:cNvPr id="491" name="Google Shape;491;p32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32"/>
          <p:cNvSpPr txBox="1"/>
          <p:nvPr>
            <p:ph idx="1" type="body"/>
          </p:nvPr>
        </p:nvSpPr>
        <p:spPr>
          <a:xfrm>
            <a:off x="4857952" y="848135"/>
            <a:ext cx="3731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Merging pre-split training, validation, test datasets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 own data shuffling + partitioning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Removal of ‘Ignored’ labels in training data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Creating a </a:t>
            </a: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loader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Standardize Image Size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Augmentations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32"/>
          <p:cNvSpPr txBox="1"/>
          <p:nvPr>
            <p:ph type="title"/>
          </p:nvPr>
        </p:nvSpPr>
        <p:spPr>
          <a:xfrm>
            <a:off x="628650" y="1043714"/>
            <a:ext cx="3678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 Preparation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06" name="Google Shape;506;p32" title="Screenshot 2025-03-13 at 9.58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650" y="2990325"/>
            <a:ext cx="4238976" cy="3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3"/>
          <p:cNvSpPr/>
          <p:nvPr/>
        </p:nvSpPr>
        <p:spPr>
          <a:xfrm>
            <a:off x="37385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3"/>
          <p:cNvSpPr/>
          <p:nvPr/>
        </p:nvSpPr>
        <p:spPr>
          <a:xfrm>
            <a:off x="41135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Original Image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33"/>
          <p:cNvSpPr/>
          <p:nvPr/>
        </p:nvSpPr>
        <p:spPr>
          <a:xfrm>
            <a:off x="462870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466620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Re-labeling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6" name="Google Shape;516;p33"/>
          <p:cNvPicPr preferRelativeResize="0"/>
          <p:nvPr/>
        </p:nvPicPr>
        <p:blipFill rotWithShape="1">
          <a:blip r:embed="rId3">
            <a:alphaModFix/>
          </a:blip>
          <a:srcRect b="0" l="0" r="803" t="0"/>
          <a:stretch/>
        </p:blipFill>
        <p:spPr>
          <a:xfrm>
            <a:off x="4519725" y="1174950"/>
            <a:ext cx="4111825" cy="23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88" y="1174962"/>
            <a:ext cx="4035816" cy="23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518" name="Google Shape;518;p33"/>
          <p:cNvSpPr txBox="1"/>
          <p:nvPr>
            <p:ph type="title"/>
          </p:nvPr>
        </p:nvSpPr>
        <p:spPr>
          <a:xfrm>
            <a:off x="512150" y="299017"/>
            <a:ext cx="3678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Example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585607" y="890483"/>
            <a:ext cx="38172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4"/>
          <p:cNvSpPr/>
          <p:nvPr/>
        </p:nvSpPr>
        <p:spPr>
          <a:xfrm>
            <a:off x="588976" y="884193"/>
            <a:ext cx="38172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4"/>
          <p:cNvSpPr/>
          <p:nvPr/>
        </p:nvSpPr>
        <p:spPr>
          <a:xfrm>
            <a:off x="557840" y="848135"/>
            <a:ext cx="3779700" cy="3329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34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528" name="Google Shape;528;p34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34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p34"/>
          <p:cNvGrpSpPr/>
          <p:nvPr/>
        </p:nvGrpSpPr>
        <p:grpSpPr>
          <a:xfrm>
            <a:off x="4149529" y="3891589"/>
            <a:ext cx="807592" cy="807594"/>
            <a:chOff x="5829300" y="3162300"/>
            <a:chExt cx="532256" cy="532257"/>
          </a:xfrm>
        </p:grpSpPr>
        <p:sp>
          <p:nvSpPr>
            <p:cNvPr id="533" name="Google Shape;533;p34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34"/>
          <p:cNvSpPr txBox="1"/>
          <p:nvPr>
            <p:ph type="title"/>
          </p:nvPr>
        </p:nvSpPr>
        <p:spPr>
          <a:xfrm>
            <a:off x="628650" y="1043714"/>
            <a:ext cx="3678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Challenges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7" name="Google Shape;547;p34"/>
          <p:cNvSpPr txBox="1"/>
          <p:nvPr>
            <p:ph idx="1" type="body"/>
          </p:nvPr>
        </p:nvSpPr>
        <p:spPr>
          <a:xfrm>
            <a:off x="4572000" y="848125"/>
            <a:ext cx="4297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Accessing dataset from VisDrone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Handling complex “label” data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Merging multiple datasets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8" name="Google Shape;548;p34" title="Screenshot 2025-03-13 at 9.39.4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497" y="1158425"/>
            <a:ext cx="2584199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4" title="Screenshot 2025-03-13 at 9.47.30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375" y="2500024"/>
            <a:ext cx="4297199" cy="42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